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4v" ContentType="video/unknown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4"/>
  </p:sldMasterIdLst>
  <p:notesMasterIdLst>
    <p:notesMasterId r:id="rId19"/>
  </p:notesMasterIdLst>
  <p:handoutMasterIdLst>
    <p:handoutMasterId r:id="rId20"/>
  </p:handoutMasterIdLst>
  <p:sldIdLst>
    <p:sldId id="256" r:id="rId5"/>
    <p:sldId id="262" r:id="rId6"/>
    <p:sldId id="268" r:id="rId7"/>
    <p:sldId id="758" r:id="rId8"/>
    <p:sldId id="735" r:id="rId9"/>
    <p:sldId id="572" r:id="rId10"/>
    <p:sldId id="270" r:id="rId11"/>
    <p:sldId id="748" r:id="rId12"/>
    <p:sldId id="759" r:id="rId13"/>
    <p:sldId id="749" r:id="rId14"/>
    <p:sldId id="762" r:id="rId15"/>
    <p:sldId id="760" r:id="rId16"/>
    <p:sldId id="761" r:id="rId17"/>
    <p:sldId id="263" r:id="rId18"/>
  </p:sldIdLst>
  <p:sldSz cx="9144000" cy="5143500" type="screen16x9"/>
  <p:notesSz cx="6858000" cy="9144000"/>
  <p:custDataLst>
    <p:tags r:id="rId21"/>
  </p:custData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pos="3144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tesh Gohil" initials="" lastIdx="31" clrIdx="0"/>
  <p:cmAuthor id="1" name="Kate Ryan" initials="KR" lastIdx="1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274D"/>
    <a:srgbClr val="004669"/>
    <a:srgbClr val="86DBF2"/>
    <a:srgbClr val="049FD9"/>
    <a:srgbClr val="1FAED4"/>
    <a:srgbClr val="72C059"/>
    <a:srgbClr val="B2D171"/>
    <a:srgbClr val="B8E1D0"/>
    <a:srgbClr val="26194B"/>
    <a:srgbClr val="9891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23" autoAdjust="0"/>
    <p:restoredTop sz="96259" autoAdjust="0"/>
  </p:normalViewPr>
  <p:slideViewPr>
    <p:cSldViewPr snapToGrid="0" snapToObjects="1" showGuides="1">
      <p:cViewPr varScale="1">
        <p:scale>
          <a:sx n="138" d="100"/>
          <a:sy n="138" d="100"/>
        </p:scale>
        <p:origin x="184" y="600"/>
      </p:cViewPr>
      <p:guideLst>
        <p:guide pos="3144"/>
        <p:guide orient="horz" pos="16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257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FE48B1C-1E6B-744F-8E6C-3836D33BC0D9}" type="datetimeFigureOut">
              <a:rPr lang="en-US"/>
              <a:pPr>
                <a:defRPr/>
              </a:pPr>
              <a:t>6/27/22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5A8EAB7-F1BA-274C-91A9-46214A29E50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480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13.png>
</file>

<file path=ppt/media/image16.png>
</file>

<file path=ppt/media/image18.png>
</file>

<file path=ppt/media/image2.jpg>
</file>

<file path=ppt/media/image3.png>
</file>

<file path=ppt/media/image4.tiff>
</file>

<file path=ppt/media/image5.png>
</file>

<file path=ppt/media/image6.svg>
</file>

<file path=ppt/media/image9.jp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A637A29-4E7E-A24B-BAB1-D48C888F91E4}" type="datetimeFigureOut">
              <a:rPr lang="en-US"/>
              <a:pPr>
                <a:defRPr/>
              </a:pPr>
              <a:t>6/27/22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97A1FA6-25DE-9E4E-A34D-CF67DE7DBDC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4925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Linear optics: Beam splitter, phase shifter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607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Photons do not interact easily</a:t>
            </a:r>
          </a:p>
          <a:p>
            <a:r>
              <a:rPr lang="en-US" dirty="0"/>
              <a:t>Flying qubits</a:t>
            </a:r>
          </a:p>
          <a:p>
            <a:r>
              <a:rPr lang="en-US" dirty="0"/>
              <a:t>Measurement is destructive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901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932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100 million photons per second -&gt; \tau= 10-100 </a:t>
            </a:r>
            <a:r>
              <a:rPr lang="en-US" dirty="0" err="1"/>
              <a:t>nsec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039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814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496" y="3856736"/>
            <a:ext cx="8296421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+mn-lt"/>
                <a:cs typeface="CiscoSansTT ExtraLight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9496" y="4072669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469496" y="4348762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63292" y="3043653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="0" i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25765" y="247216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E05446-DC9A-B841-876B-02055A184C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292" y="383813"/>
            <a:ext cx="2741735" cy="42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942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201738"/>
            <a:ext cx="8277344" cy="338931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600" indent="-171450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7200" indent="-1651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5800" indent="-109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911035" indent="-171415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082450" indent="-168240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6443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8030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6724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489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33400" y="1347788"/>
            <a:ext cx="8115300" cy="26587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4563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533400" y="1201738"/>
            <a:ext cx="8115300" cy="2808287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chart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99458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182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8092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665182"/>
            <a:ext cx="3662024" cy="292586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60000"/>
              <a:buFont typeface="Arial"/>
              <a:buChar char="•"/>
              <a:defRPr sz="20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60000"/>
              <a:buFont typeface="Arial"/>
              <a:buChar char="•"/>
              <a:defRPr sz="18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403225" indent="-114300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517525" indent="-114300">
              <a:buClr>
                <a:schemeClr val="tx2"/>
              </a:buClr>
              <a:buSzPct val="60000"/>
              <a:buFont typeface="Arial"/>
              <a:buChar char="•"/>
              <a:defRPr sz="14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631825" indent="-114300">
              <a:buClr>
                <a:schemeClr val="tx2"/>
              </a:buClr>
              <a:buSzPct val="60000"/>
              <a:buFont typeface="Arial"/>
              <a:buChar char="•"/>
              <a:defRPr sz="12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3686559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00519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" userDrawn="1">
          <p15:clr>
            <a:srgbClr val="FBAE40"/>
          </p15:clr>
        </p15:guide>
        <p15:guide id="3" pos="259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19100" y="1657350"/>
            <a:ext cx="3827463" cy="1828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31812"/>
            <a:ext cx="3551237" cy="4059237"/>
          </a:xfrm>
          <a:prstGeom prst="rect">
            <a:avLst/>
          </a:prstGeom>
        </p:spPr>
        <p:txBody>
          <a:bodyPr lIns="0" rIns="0" anchor="ctr" anchorCtr="0"/>
          <a:lstStyle>
            <a:lvl1pPr marL="169863" indent="-16986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228600" algn="l"/>
              </a:tabLst>
              <a:defRPr sz="2400"/>
            </a:lvl1pPr>
            <a:lvl2pPr marL="346075" indent="-17145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2pPr>
            <a:lvl3pPr marL="457200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000"/>
            </a:lvl3pPr>
            <a:lvl4pPr marL="574675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1800"/>
            </a:lvl4pPr>
            <a:lvl5pPr marL="744538" indent="-11271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55683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 userDrawn="1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510540"/>
            <a:ext cx="3808797" cy="655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10540"/>
            <a:ext cx="3551237" cy="4080510"/>
          </a:xfrm>
          <a:prstGeom prst="rect">
            <a:avLst/>
          </a:prstGeom>
        </p:spPr>
        <p:txBody>
          <a:bodyPr lIns="0" rIns="0"/>
          <a:lstStyle>
            <a:lvl1pPr marL="1143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1pPr>
            <a:lvl2pPr marL="2286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2pPr>
            <a:lvl3pPr marL="342900" indent="-114300">
              <a:lnSpc>
                <a:spcPct val="100000"/>
              </a:lnSpc>
              <a:buClr>
                <a:schemeClr val="tx1"/>
              </a:buClr>
              <a:buSzPct val="60000"/>
              <a:defRPr sz="1800"/>
            </a:lvl3pPr>
            <a:lvl4pPr marL="457200" indent="-123825">
              <a:lnSpc>
                <a:spcPct val="100000"/>
              </a:lnSpc>
              <a:buClr>
                <a:schemeClr val="tx1"/>
              </a:buClr>
              <a:buSzPct val="60000"/>
              <a:defRPr sz="1600"/>
            </a:lvl4pPr>
            <a:lvl5pPr marL="574675" indent="-117475">
              <a:lnSpc>
                <a:spcPct val="100000"/>
              </a:lnSpc>
              <a:buClr>
                <a:schemeClr val="tx1"/>
              </a:buClr>
              <a:buSzPct val="60000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37766" y="1659842"/>
            <a:ext cx="3808797" cy="2931208"/>
          </a:xfrm>
          <a:prstGeom prst="rect">
            <a:avLst/>
          </a:prstGeom>
        </p:spPr>
        <p:txBody>
          <a:bodyPr/>
          <a:lstStyle>
            <a:lvl1pPr marL="114300" indent="-114300">
              <a:buClr>
                <a:schemeClr val="tx2"/>
              </a:buClr>
              <a:buSzPct val="60000"/>
              <a:defRPr lang="en-US" sz="2000" kern="1200" dirty="0" smtClean="0">
                <a:solidFill>
                  <a:schemeClr val="bg1"/>
                </a:solidFill>
                <a:latin typeface="+mn-lt"/>
                <a:ea typeface="ＭＳ Ｐゴシック" charset="0"/>
                <a:cs typeface="CiscoSans"/>
              </a:defRPr>
            </a:lvl1pPr>
            <a:lvl2pPr marL="228600" indent="-114300">
              <a:buClr>
                <a:schemeClr val="tx2"/>
              </a:buClr>
              <a:buSzPct val="60000"/>
              <a:defRPr sz="2000">
                <a:solidFill>
                  <a:schemeClr val="bg1"/>
                </a:solidFill>
              </a:defRPr>
            </a:lvl2pPr>
            <a:lvl3pPr marL="342900" indent="-114300">
              <a:buClr>
                <a:schemeClr val="tx2"/>
              </a:buClr>
              <a:buSzPct val="60000"/>
              <a:defRPr sz="1800">
                <a:solidFill>
                  <a:schemeClr val="bg1"/>
                </a:solidFill>
              </a:defRPr>
            </a:lvl3pPr>
            <a:lvl4pPr marL="457200" indent="-123825">
              <a:buClr>
                <a:schemeClr val="tx2"/>
              </a:buClr>
              <a:buSzPct val="60000"/>
              <a:defRPr sz="1600">
                <a:solidFill>
                  <a:schemeClr val="bg1"/>
                </a:solidFill>
              </a:defRPr>
            </a:lvl4pPr>
            <a:lvl5pPr marL="574675" indent="-117475">
              <a:buClr>
                <a:schemeClr val="tx2"/>
              </a:buClr>
              <a:buSzPct val="60000"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359215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5512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bg1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1915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336484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89525" y="4062350"/>
            <a:ext cx="3559175" cy="5251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286316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394826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 userDrawn="1">
          <p15:clr>
            <a:srgbClr val="FBAE40"/>
          </p15:clr>
        </p15:guide>
        <p15:guide id="2" pos="264" userDrawn="1">
          <p15:clr>
            <a:srgbClr val="FBAE40"/>
          </p15:clr>
        </p15:guide>
        <p15:guide id="3" orient="horz" pos="2193" userDrawn="1">
          <p15:clr>
            <a:srgbClr val="FBAE40"/>
          </p15:clr>
        </p15:guide>
        <p15:guide id="4" pos="2675" userDrawn="1">
          <p15:clr>
            <a:srgbClr val="FBAE40"/>
          </p15:clr>
        </p15:guide>
        <p15:guide id="7" pos="3206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5763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405923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2635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42764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294683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84465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Half_Pag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580092" y="0"/>
            <a:ext cx="4563907" cy="51435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2994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381808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179921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lvl="0" defTabSz="610744" fontAlgn="auto">
              <a:spcBef>
                <a:spcPts val="0"/>
              </a:spcBef>
              <a:spcAft>
                <a:spcPts val="0"/>
              </a:spcAft>
            </a:pPr>
            <a:r>
              <a:rPr lang="en-US" sz="600" spc="20" baseline="0" dirty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01836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96" userDrawn="1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407027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91378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2E1F48-D030-C749-A56D-43CD008AB9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18544" y="2208976"/>
            <a:ext cx="4706912" cy="72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759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bg1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77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9897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948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bg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500063" y="3911435"/>
            <a:ext cx="8139112" cy="525016"/>
          </a:xfrm>
          <a:prstGeom prst="rect">
            <a:avLst/>
          </a:prstGeom>
          <a:noFill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2900"/>
              </a:lnSpc>
              <a:spcBef>
                <a:spcPts val="0"/>
              </a:spcBef>
              <a:buNone/>
              <a:defRPr sz="24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56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9301163" cy="2843212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bg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48785" y="3054518"/>
            <a:ext cx="8364236" cy="564257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3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55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348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bg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0052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0932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5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2" y="240631"/>
            <a:ext cx="8480388" cy="4266646"/>
          </a:xfrm>
          <a:prstGeom prst="rect">
            <a:avLst/>
          </a:prstGeom>
          <a:solidFill>
            <a:schemeClr val="bg2"/>
          </a:solidFill>
        </p:spPr>
        <p:txBody>
          <a:bodyPr vert="horz" lIns="91424" tIns="45712" rIns="91424" bIns="45712"/>
          <a:lstStyle>
            <a:lvl1pPr marL="0" indent="0" algn="ctr">
              <a:buNone/>
              <a:defRPr sz="1500" baseline="0">
                <a:solidFill>
                  <a:schemeClr val="bg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14079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Title Goes Here</a:t>
            </a:r>
          </a:p>
        </p:txBody>
      </p:sp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010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spc="20" baseline="0" dirty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t>© 2022  Cisco and/or its affiliates. All rights reserved.   Cisco Confidential</a:t>
            </a:r>
          </a:p>
        </p:txBody>
      </p:sp>
      <p:sp>
        <p:nvSpPr>
          <p:cNvPr id="4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23441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 kern="1200" spc="20" baseline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pPr algn="l" defTabSz="610744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kern="1200" spc="20" baseline="0" dirty="0">
              <a:solidFill>
                <a:schemeClr val="bg2">
                  <a:lumMod val="6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6" r:id="rId2"/>
    <p:sldLayoutId id="2147484013" r:id="rId3"/>
    <p:sldLayoutId id="2147483982" r:id="rId4"/>
    <p:sldLayoutId id="2147484014" r:id="rId5"/>
    <p:sldLayoutId id="2147483978" r:id="rId6"/>
    <p:sldLayoutId id="2147483979" r:id="rId7"/>
    <p:sldLayoutId id="2147483980" r:id="rId8"/>
    <p:sldLayoutId id="2147483981" r:id="rId9"/>
    <p:sldLayoutId id="2147483879" r:id="rId10"/>
    <p:sldLayoutId id="2147483976" r:id="rId11"/>
    <p:sldLayoutId id="2147483885" r:id="rId12"/>
    <p:sldLayoutId id="2147484011" r:id="rId13"/>
    <p:sldLayoutId id="2147483985" r:id="rId14"/>
    <p:sldLayoutId id="2147483986" r:id="rId15"/>
    <p:sldLayoutId id="2147484012" r:id="rId16"/>
    <p:sldLayoutId id="2147483969" r:id="rId17"/>
    <p:sldLayoutId id="2147483968" r:id="rId18"/>
    <p:sldLayoutId id="2147483973" r:id="rId19"/>
    <p:sldLayoutId id="2147483967" r:id="rId20"/>
    <p:sldLayoutId id="2147483970" r:id="rId21"/>
    <p:sldLayoutId id="2147483987" r:id="rId22"/>
    <p:sldLayoutId id="2147483983" r:id="rId23"/>
    <p:sldLayoutId id="2147483971" r:id="rId24"/>
    <p:sldLayoutId id="2147483972" r:id="rId25"/>
    <p:sldLayoutId id="2147483897" r:id="rId26"/>
  </p:sldLayoutIdLst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2800" b="0" i="0" u="none" kern="1200" dirty="0">
          <a:solidFill>
            <a:schemeClr val="bg1"/>
          </a:solidFill>
          <a:latin typeface="+mj-lt"/>
          <a:ea typeface="CiscoSansTT Thin" charset="0"/>
          <a:cs typeface="CiscoSansTT Thin" charset="0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92" userDrawn="1">
          <p15:clr>
            <a:srgbClr val="F26B43"/>
          </p15:clr>
        </p15:guide>
        <p15:guide id="2" pos="336" userDrawn="1">
          <p15:clr>
            <a:srgbClr val="F26B43"/>
          </p15:clr>
        </p15:guide>
        <p15:guide id="3" pos="5448" userDrawn="1">
          <p15:clr>
            <a:srgbClr val="F26B43"/>
          </p15:clr>
        </p15:guide>
        <p15:guide id="4" orient="horz" pos="757" userDrawn="1">
          <p15:clr>
            <a:srgbClr val="F26B43"/>
          </p15:clr>
        </p15:guide>
        <p15:guide id="5" orient="horz" pos="335" userDrawn="1">
          <p15:clr>
            <a:srgbClr val="F26B43"/>
          </p15:clr>
        </p15:guide>
        <p15:guide id="6" pos="2876" userDrawn="1">
          <p15:clr>
            <a:srgbClr val="F26B43"/>
          </p15:clr>
        </p15:guide>
        <p15:guide id="7" orient="horz" pos="10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Yuxuan</a:t>
            </a:r>
            <a:r>
              <a:rPr lang="en-US" dirty="0"/>
              <a:t> Zhang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PhD Intern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811928D-47A7-44D7-8982-31B0D93353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Jun. 2022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Photonic MBQC in the NISQ Era</a:t>
            </a:r>
            <a:br>
              <a:rPr lang="en-US" dirty="0"/>
            </a:br>
            <a:endParaRPr lang="en-US" dirty="0"/>
          </a:p>
        </p:txBody>
      </p:sp>
      <p:sp>
        <p:nvSpPr>
          <p:cNvPr id="8" name="Text Placeholder 3"/>
          <p:cNvSpPr txBox="1">
            <a:spLocks/>
          </p:cNvSpPr>
          <p:nvPr/>
        </p:nvSpPr>
        <p:spPr>
          <a:xfrm>
            <a:off x="6459167" y="440758"/>
            <a:ext cx="2305472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Tx/>
              <a:buNone/>
              <a:defRPr lang="en-US" sz="18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1200" b="1" dirty="0">
              <a:solidFill>
                <a:schemeClr val="bg1"/>
              </a:solidFill>
              <a:latin typeface="CiscoSansTT" panose="020B0503020201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633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43AAB7-1C9F-D97F-6F11-C72AE64494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666" y="1467233"/>
            <a:ext cx="3886200" cy="3083094"/>
          </a:xfrm>
        </p:spPr>
        <p:txBody>
          <a:bodyPr/>
          <a:lstStyle/>
          <a:p>
            <a:pPr marL="57150" indent="0">
              <a:buNone/>
            </a:pPr>
            <a:r>
              <a:rPr lang="en-US" sz="1400" dirty="0"/>
              <a:t>Measurement pattern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5034D4-5BDA-3ECF-A012-8C49EF945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Hadamard Gate</a:t>
            </a:r>
          </a:p>
        </p:txBody>
      </p:sp>
      <p:pic>
        <p:nvPicPr>
          <p:cNvPr id="6" name="Picture 5" descr="Diagram, icon&#10;&#10;Description automatically generated">
            <a:extLst>
              <a:ext uri="{FF2B5EF4-FFF2-40B4-BE49-F238E27FC236}">
                <a16:creationId xmlns:a16="http://schemas.microsoft.com/office/drawing/2014/main" id="{0003E6DB-BD77-F481-83CF-47B3B7EF1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823" y="2032187"/>
            <a:ext cx="1914520" cy="7576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A880078-34EC-B61C-F003-29B183C62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709" y="3008780"/>
            <a:ext cx="3159211" cy="21061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9D77881-30E8-4241-5117-6B580884B48F}"/>
              </a:ext>
            </a:extLst>
          </p:cNvPr>
          <p:cNvSpPr txBox="1"/>
          <p:nvPr/>
        </p:nvSpPr>
        <p:spPr>
          <a:xfrm>
            <a:off x="437766" y="3365721"/>
            <a:ext cx="3159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n-lt"/>
              </a:rPr>
              <a:t>Gate fidelity is approximately linear in p </a:t>
            </a:r>
          </a:p>
          <a:p>
            <a:r>
              <a:rPr lang="en-US" sz="1400" dirty="0"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28756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3EEF0C-A9E6-A1F2-9D27-919912D6D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U3 rotation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F8B664-6E68-167C-B74E-9FB1311BD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418" y="1231393"/>
            <a:ext cx="5080184" cy="3386789"/>
          </a:xfrm>
          <a:prstGeom prst="rect">
            <a:avLst/>
          </a:prstGeom>
        </p:spPr>
      </p:pic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AE484940-3EAB-E213-A7B5-E03DAC3D8E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5146" y="1449854"/>
            <a:ext cx="2366819" cy="549011"/>
          </a:xfrm>
        </p:spPr>
        <p:txBody>
          <a:bodyPr/>
          <a:lstStyle/>
          <a:p>
            <a:pPr marL="57150" indent="0">
              <a:buNone/>
            </a:pPr>
            <a:r>
              <a:rPr lang="en-US" sz="1400" dirty="0"/>
              <a:t>Measurement pattern</a:t>
            </a:r>
          </a:p>
        </p:txBody>
      </p:sp>
      <p:pic>
        <p:nvPicPr>
          <p:cNvPr id="9" name="Picture 8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2A7D1E0A-FC80-5820-1D2B-D53782FB3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36" y="1998865"/>
            <a:ext cx="1989134" cy="7742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302143-A002-1266-3511-C1F7F8248626}"/>
              </a:ext>
            </a:extLst>
          </p:cNvPr>
          <p:cNvSpPr txBox="1"/>
          <p:nvPr/>
        </p:nvSpPr>
        <p:spPr>
          <a:xfrm>
            <a:off x="599990" y="3322108"/>
            <a:ext cx="31592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n-lt"/>
              </a:rPr>
              <a:t>Fixing p, gate fidelity is approximately independent of rotation angles</a:t>
            </a:r>
          </a:p>
          <a:p>
            <a:r>
              <a:rPr lang="en-US" sz="1400" dirty="0">
                <a:latin typeface="+mn-lt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693E3E-53EA-B532-412D-3536256D7A7A}"/>
              </a:ext>
            </a:extLst>
          </p:cNvPr>
          <p:cNvSpPr txBox="1"/>
          <p:nvPr/>
        </p:nvSpPr>
        <p:spPr>
          <a:xfrm>
            <a:off x="5514109" y="4802909"/>
            <a:ext cx="970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)remove</a:t>
            </a:r>
          </a:p>
        </p:txBody>
      </p:sp>
    </p:spTree>
    <p:extLst>
      <p:ext uri="{BB962C8B-B14F-4D97-AF65-F5344CB8AC3E}">
        <p14:creationId xmlns:p14="http://schemas.microsoft.com/office/powerpoint/2010/main" val="3659066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9E9A937-8297-A5CF-CC1D-AD967186C2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2748" y="1455282"/>
            <a:ext cx="2126674" cy="632138"/>
          </a:xfrm>
        </p:spPr>
        <p:txBody>
          <a:bodyPr/>
          <a:lstStyle/>
          <a:p>
            <a:pPr marL="57150" indent="0">
              <a:buNone/>
            </a:pPr>
            <a:r>
              <a:rPr lang="en-US" sz="1400" dirty="0"/>
              <a:t>Measurement pattern</a:t>
            </a:r>
          </a:p>
          <a:p>
            <a:endParaRPr lang="en-US" sz="1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0726DB-75AC-5D20-DB4F-01EC32A2A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CNOT Gate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F458292-8DCF-0DBA-7C73-8CABC0838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915" y="1182254"/>
            <a:ext cx="5156490" cy="3437660"/>
          </a:xfrm>
          <a:prstGeom prst="rect">
            <a:avLst/>
          </a:prstGeom>
        </p:spPr>
      </p:pic>
      <p:pic>
        <p:nvPicPr>
          <p:cNvPr id="12" name="Picture 11" descr="Logo, company name&#10;&#10;Description automatically generated with medium confidence">
            <a:extLst>
              <a:ext uri="{FF2B5EF4-FFF2-40B4-BE49-F238E27FC236}">
                <a16:creationId xmlns:a16="http://schemas.microsoft.com/office/drawing/2014/main" id="{343834E5-B585-EAF7-C9BA-5D89ACBCF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69" y="1904286"/>
            <a:ext cx="3083799" cy="156008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09EFD4-EF27-BF07-D2C7-D890FFA5B123}"/>
              </a:ext>
            </a:extLst>
          </p:cNvPr>
          <p:cNvSpPr txBox="1"/>
          <p:nvPr/>
        </p:nvSpPr>
        <p:spPr>
          <a:xfrm>
            <a:off x="801508" y="3801999"/>
            <a:ext cx="23090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n-lt"/>
              </a:rPr>
              <a:t>The effective error channel become non-uniform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2548A0-7129-96CB-230E-5EEB90422242}"/>
              </a:ext>
            </a:extLst>
          </p:cNvPr>
          <p:cNvSpPr txBox="1"/>
          <p:nvPr/>
        </p:nvSpPr>
        <p:spPr>
          <a:xfrm>
            <a:off x="5795634" y="4544352"/>
            <a:ext cx="979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Percent)</a:t>
            </a:r>
          </a:p>
        </p:txBody>
      </p:sp>
    </p:spTree>
    <p:extLst>
      <p:ext uri="{BB962C8B-B14F-4D97-AF65-F5344CB8AC3E}">
        <p14:creationId xmlns:p14="http://schemas.microsoft.com/office/powerpoint/2010/main" val="761097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6C4C47-62DA-2C38-DA2E-B297B8269A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1944" y="1852444"/>
            <a:ext cx="3087256" cy="3083094"/>
          </a:xfrm>
        </p:spPr>
        <p:txBody>
          <a:bodyPr/>
          <a:lstStyle/>
          <a:p>
            <a:r>
              <a:rPr lang="en-US" sz="1400" dirty="0"/>
              <a:t>A metric that measures the capabilities and error rates of a quantum computer</a:t>
            </a:r>
          </a:p>
          <a:p>
            <a:r>
              <a:rPr lang="en-US" sz="1400" dirty="0"/>
              <a:t>Introduced by IBM, widely accepted by companies like </a:t>
            </a:r>
            <a:r>
              <a:rPr lang="en-US" sz="1400" dirty="0" err="1"/>
              <a:t>Quantinuum</a:t>
            </a:r>
            <a:endParaRPr lang="en-US" sz="1400" dirty="0"/>
          </a:p>
          <a:p>
            <a:r>
              <a:rPr lang="en-US" sz="1400" dirty="0"/>
              <a:t>Other benchmarking tools include randomized benchmarking, cross-entropy, etc.</a:t>
            </a:r>
          </a:p>
          <a:p>
            <a:endParaRPr lang="en-US" sz="1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0EFDBB-DEF0-F865-47E5-F33A66467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 estimating quantum volume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D29E89-E2E7-AD0E-5BCA-E822C2A82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799" y="1274617"/>
            <a:ext cx="4941455" cy="29648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2533DC-6FDB-22E1-76EF-956E4C4D972A}"/>
              </a:ext>
            </a:extLst>
          </p:cNvPr>
          <p:cNvSpPr txBox="1"/>
          <p:nvPr/>
        </p:nvSpPr>
        <p:spPr>
          <a:xfrm>
            <a:off x="6101427" y="4429987"/>
            <a:ext cx="9364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+mn-lt"/>
              </a:rPr>
              <a:t>p = 0.01% </a:t>
            </a:r>
          </a:p>
        </p:txBody>
      </p:sp>
    </p:spTree>
    <p:extLst>
      <p:ext uri="{BB962C8B-B14F-4D97-AF65-F5344CB8AC3E}">
        <p14:creationId xmlns:p14="http://schemas.microsoft.com/office/powerpoint/2010/main" val="306575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67266-1638-A4F0-B4EA-678B376CC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264" y="1564987"/>
            <a:ext cx="3827463" cy="1828800"/>
          </a:xfrm>
        </p:spPr>
        <p:txBody>
          <a:bodyPr/>
          <a:lstStyle/>
          <a:p>
            <a:r>
              <a:rPr lang="en-US" dirty="0"/>
              <a:t>What’s next: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F54B50-B9CB-06FF-579A-36EB6884B0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97463" y="688830"/>
            <a:ext cx="3551237" cy="4059237"/>
          </a:xfrm>
        </p:spPr>
        <p:txBody>
          <a:bodyPr/>
          <a:lstStyle/>
          <a:p>
            <a:r>
              <a:rPr lang="en-US" sz="1400" dirty="0"/>
              <a:t>Consider error channel in preparing cluster states</a:t>
            </a:r>
          </a:p>
          <a:p>
            <a:r>
              <a:rPr lang="en-US" sz="1400" dirty="0"/>
              <a:t>Introduce a package to convert a CBQC circuit to a MBQC circuit</a:t>
            </a:r>
          </a:p>
          <a:p>
            <a:r>
              <a:rPr lang="en-US" sz="1400" dirty="0"/>
              <a:t>Come up with more efficient compilers</a:t>
            </a:r>
          </a:p>
          <a:p>
            <a:r>
              <a:rPr lang="en-US" sz="1400" dirty="0"/>
              <a:t>Consider physically-oriented scenarios and provide guidance for near term experimentalists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758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To characterize quantum computers: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15888" indent="-115888"/>
            <a:r>
              <a:rPr lang="en-US" sz="1400" dirty="0"/>
              <a:t>Scale: the number of qubits available</a:t>
            </a:r>
          </a:p>
          <a:p>
            <a:pPr marL="115888" indent="-115888"/>
            <a:r>
              <a:rPr lang="en-US" sz="1400" dirty="0"/>
              <a:t>Speed: time cost per elementary gate action</a:t>
            </a:r>
          </a:p>
          <a:p>
            <a:pPr marL="115888" indent="-115888"/>
            <a:r>
              <a:rPr lang="en-US" sz="1400" dirty="0"/>
              <a:t>Reliability: the ability to faithfully perform arbitrarily assigned tasks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E7A2D7-76A0-F7C8-0EFB-2EFA84DF0EE1}"/>
              </a:ext>
            </a:extLst>
          </p:cNvPr>
          <p:cNvSpPr txBox="1"/>
          <p:nvPr/>
        </p:nvSpPr>
        <p:spPr>
          <a:xfrm>
            <a:off x="2992689" y="4100946"/>
            <a:ext cx="3158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Need to improve on all aspects!</a:t>
            </a:r>
          </a:p>
        </p:txBody>
      </p:sp>
    </p:spTree>
    <p:extLst>
      <p:ext uri="{BB962C8B-B14F-4D97-AF65-F5344CB8AC3E}">
        <p14:creationId xmlns:p14="http://schemas.microsoft.com/office/powerpoint/2010/main" val="559867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0510" y="125399"/>
            <a:ext cx="3808797" cy="1824038"/>
          </a:xfrm>
        </p:spPr>
        <p:txBody>
          <a:bodyPr/>
          <a:lstStyle/>
          <a:p>
            <a:r>
              <a:rPr lang="en-US" sz="2400" dirty="0"/>
              <a:t>Imagine a QC with photons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E58C9E8-4442-4E2D-99C7-8D26BFC0D8C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4580093" y="0"/>
            <a:ext cx="4563907" cy="5143499"/>
          </a:xfrm>
        </p:spPr>
      </p:pic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49CAAD4-82EA-4AA5-7BD7-76EBC690B7E6}"/>
              </a:ext>
            </a:extLst>
          </p:cNvPr>
          <p:cNvSpPr txBox="1">
            <a:spLocks/>
          </p:cNvSpPr>
          <p:nvPr/>
        </p:nvSpPr>
        <p:spPr>
          <a:xfrm>
            <a:off x="615027" y="958864"/>
            <a:ext cx="3551237" cy="4059237"/>
          </a:xfrm>
          <a:prstGeom prst="rect">
            <a:avLst/>
          </a:prstGeom>
        </p:spPr>
        <p:txBody>
          <a:bodyPr anchor="ctr" anchorCtr="0"/>
          <a:lstStyle>
            <a:lvl1pPr marL="0" indent="0" algn="ctr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15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Cheap to prepare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No </a:t>
            </a:r>
            <a:r>
              <a:rPr lang="en-US" sz="1400" dirty="0" err="1"/>
              <a:t>cryogenesis</a:t>
            </a:r>
            <a:r>
              <a:rPr lang="en-US" sz="1400" dirty="0"/>
              <a:t> system required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High clock rate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Communication-ready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However, hard to store them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Photons get lost!</a:t>
            </a:r>
          </a:p>
          <a:p>
            <a:pPr algn="l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23065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649" y="747712"/>
            <a:ext cx="4205256" cy="1824038"/>
          </a:xfrm>
        </p:spPr>
        <p:txBody>
          <a:bodyPr/>
          <a:lstStyle/>
          <a:p>
            <a:r>
              <a:rPr lang="en-US" sz="2400" dirty="0"/>
              <a:t>To overcome:</a:t>
            </a:r>
          </a:p>
        </p:txBody>
      </p:sp>
      <p:pic>
        <p:nvPicPr>
          <p:cNvPr id="3" name="2dcluster-meas-rev" descr="2dcluster-meas-rev">
            <a:hlinkClick r:id="" action="ppaction://media"/>
            <a:extLst>
              <a:ext uri="{FF2B5EF4-FFF2-40B4-BE49-F238E27FC236}">
                <a16:creationId xmlns:a16="http://schemas.microsoft.com/office/drawing/2014/main" id="{BD3A8DE7-EA66-CEDA-2F5E-C7F622C592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7422" t="26815" r="26302" b="23855"/>
          <a:stretch/>
        </p:blipFill>
        <p:spPr>
          <a:xfrm>
            <a:off x="4636572" y="1656522"/>
            <a:ext cx="4170779" cy="2056496"/>
          </a:xfrm>
          <a:prstGeom prst="rect">
            <a:avLst/>
          </a:prstGeom>
        </p:spPr>
      </p:pic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F7B79AE7-144C-2E7E-FFA8-A4A3531701F0}"/>
              </a:ext>
            </a:extLst>
          </p:cNvPr>
          <p:cNvSpPr txBox="1">
            <a:spLocks/>
          </p:cNvSpPr>
          <p:nvPr/>
        </p:nvSpPr>
        <p:spPr>
          <a:xfrm>
            <a:off x="509837" y="968100"/>
            <a:ext cx="3551237" cy="4059237"/>
          </a:xfrm>
          <a:prstGeom prst="rect">
            <a:avLst/>
          </a:prstGeom>
        </p:spPr>
        <p:txBody>
          <a:bodyPr anchor="ctr" anchorCtr="0"/>
          <a:lstStyle>
            <a:lvl1pPr marL="0" indent="0" algn="ctr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15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MBQC – generate photons and measure quickly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Error correcting codes</a:t>
            </a:r>
          </a:p>
          <a:p>
            <a:pPr algn="l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38060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2C4BC56D-B23B-8D4B-B673-1A35892830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083094"/>
          </a:xfrm>
        </p:spPr>
        <p:txBody>
          <a:bodyPr/>
          <a:lstStyle/>
          <a:p>
            <a:r>
              <a:rPr lang="en-US" sz="1800" dirty="0"/>
              <a:t>Circuit based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6B089DC-A957-8D4E-A667-A5677BBC42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083094"/>
          </a:xfrm>
        </p:spPr>
        <p:txBody>
          <a:bodyPr/>
          <a:lstStyle/>
          <a:p>
            <a:r>
              <a:rPr lang="en-US" sz="1800" dirty="0"/>
              <a:t>Measurement based</a:t>
            </a:r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E6E1C1FE-64AA-0C4D-90FF-44A37438B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66" y="341313"/>
            <a:ext cx="8345488" cy="731837"/>
          </a:xfrm>
        </p:spPr>
        <p:txBody>
          <a:bodyPr/>
          <a:lstStyle/>
          <a:p>
            <a:r>
              <a:rPr lang="en-US" dirty="0"/>
              <a:t>Equivalence of computation models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563A8AF-9CF5-D546-83A9-C2647D3A7A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510" y="1797802"/>
            <a:ext cx="3912839" cy="241343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0FFF861-07F0-264D-BC3C-C16B00DDA328}"/>
              </a:ext>
            </a:extLst>
          </p:cNvPr>
          <p:cNvSpPr txBox="1"/>
          <p:nvPr/>
        </p:nvSpPr>
        <p:spPr>
          <a:xfrm>
            <a:off x="5532895" y="46029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>
              <a:latin typeface="+mn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37A9D18-94A9-1F48-8A7E-8AD2C320F863}"/>
              </a:ext>
            </a:extLst>
          </p:cNvPr>
          <p:cNvSpPr/>
          <p:nvPr/>
        </p:nvSpPr>
        <p:spPr>
          <a:xfrm>
            <a:off x="4882833" y="4286708"/>
            <a:ext cx="2937693" cy="338554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lvl="0"/>
            <a:r>
              <a:rPr lang="en-US" sz="800" dirty="0" err="1">
                <a:latin typeface="+mn-lt"/>
              </a:rPr>
              <a:t>Raussendorf</a:t>
            </a:r>
            <a:r>
              <a:rPr lang="en-US" sz="800" dirty="0">
                <a:latin typeface="+mn-lt"/>
              </a:rPr>
              <a:t>, </a:t>
            </a:r>
            <a:r>
              <a:rPr lang="en-US" sz="800" dirty="0" err="1">
                <a:latin typeface="+mn-lt"/>
              </a:rPr>
              <a:t>Briegel</a:t>
            </a:r>
            <a:r>
              <a:rPr lang="en-US" sz="800" dirty="0">
                <a:latin typeface="+mn-lt"/>
              </a:rPr>
              <a:t> (2001).</a:t>
            </a:r>
          </a:p>
          <a:p>
            <a:pPr lvl="0"/>
            <a:r>
              <a:rPr lang="en-US" sz="800" dirty="0">
                <a:latin typeface="+mn-lt"/>
              </a:rPr>
              <a:t>Picture from </a:t>
            </a:r>
            <a:r>
              <a:rPr lang="en-US" sz="800" dirty="0" err="1">
                <a:latin typeface="+mn-lt"/>
              </a:rPr>
              <a:t>Gimeno</a:t>
            </a:r>
            <a:r>
              <a:rPr lang="en-US" sz="800" dirty="0">
                <a:latin typeface="+mn-lt"/>
              </a:rPr>
              <a:t>-Segovia et al, PRL 115, 020502 (2015).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2B47AA1B-A30D-1C45-BCC0-190A7ECC0B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488" y="1816517"/>
            <a:ext cx="3501665" cy="2334443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F774F71-B63F-4C4B-B7F1-E9AC9384AB9F}"/>
              </a:ext>
            </a:extLst>
          </p:cNvPr>
          <p:cNvSpPr/>
          <p:nvPr/>
        </p:nvSpPr>
        <p:spPr>
          <a:xfrm>
            <a:off x="817580" y="4283708"/>
            <a:ext cx="2471113" cy="215444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lvl="0"/>
            <a:r>
              <a:rPr lang="en-US" sz="800" dirty="0">
                <a:latin typeface="+mn-lt"/>
              </a:rPr>
              <a:t>Picture from IBM, </a:t>
            </a:r>
            <a:r>
              <a:rPr lang="en-US" sz="800" dirty="0" err="1">
                <a:latin typeface="+mn-lt"/>
              </a:rPr>
              <a:t>qiskit.org</a:t>
            </a:r>
            <a:r>
              <a:rPr lang="en-US" sz="800" dirty="0"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7422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cluster state as a foliated </a:t>
            </a:r>
            <a:r>
              <a:rPr lang="en-US" dirty="0" err="1"/>
              <a:t>toric</a:t>
            </a:r>
            <a:r>
              <a:rPr lang="en-US" dirty="0"/>
              <a:t>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A57837-84BA-B239-1F32-37A814B78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158" y="1294528"/>
            <a:ext cx="1460645" cy="15188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813639-E074-CF6A-B871-D055867690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3034784"/>
            <a:ext cx="5943600" cy="1701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A071E6-0B44-AE69-754F-21C024021A09}"/>
              </a:ext>
            </a:extLst>
          </p:cNvPr>
          <p:cNvSpPr txBox="1"/>
          <p:nvPr/>
        </p:nvSpPr>
        <p:spPr>
          <a:xfrm>
            <a:off x="4433454" y="1717963"/>
            <a:ext cx="30519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Requires millions of qubits;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Hard for near-term technology</a:t>
            </a:r>
          </a:p>
        </p:txBody>
      </p:sp>
    </p:spTree>
    <p:extLst>
      <p:ext uri="{BB962C8B-B14F-4D97-AF65-F5344CB8AC3E}">
        <p14:creationId xmlns:p14="http://schemas.microsoft.com/office/powerpoint/2010/main" val="2569393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57659D3-C560-4605-A537-4356CCB7A5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0" y="0"/>
            <a:ext cx="9144000" cy="5143500"/>
          </a:xfrm>
        </p:spPr>
      </p:pic>
    </p:spTree>
    <p:extLst>
      <p:ext uri="{BB962C8B-B14F-4D97-AF65-F5344CB8AC3E}">
        <p14:creationId xmlns:p14="http://schemas.microsoft.com/office/powerpoint/2010/main" val="2749169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12D5FC8A-9D3E-2953-7072-B80B9052E2D2}"/>
              </a:ext>
            </a:extLst>
          </p:cNvPr>
          <p:cNvSpPr/>
          <p:nvPr/>
        </p:nvSpPr>
        <p:spPr>
          <a:xfrm>
            <a:off x="3193393" y="1575617"/>
            <a:ext cx="2355574" cy="1992266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we achieve within the next 3-5 years?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215D828-543B-7B38-F53F-1054394E7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6154" y="3479922"/>
            <a:ext cx="489327" cy="27432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926A49D9-2D25-93FD-712D-D5606E357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1269" y="3479922"/>
            <a:ext cx="1727477" cy="27432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CF1D08A7-330C-CB25-A6AA-BEFADCE6E8AD}"/>
              </a:ext>
            </a:extLst>
          </p:cNvPr>
          <p:cNvGrpSpPr>
            <a:grpSpLocks noChangeAspect="1"/>
          </p:cNvGrpSpPr>
          <p:nvPr/>
        </p:nvGrpSpPr>
        <p:grpSpPr>
          <a:xfrm>
            <a:off x="2907409" y="1716256"/>
            <a:ext cx="2869072" cy="1730788"/>
            <a:chOff x="7055780" y="1850412"/>
            <a:chExt cx="1153623" cy="695931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041DF9A-4C3A-D569-14EC-7A52B72F10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35987" y="1850412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82AE03D-A6D4-AAFE-EB8D-726510FD5B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80859" y="1850412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76262B2-3242-2107-F510-318D4A512B87}"/>
                </a:ext>
              </a:extLst>
            </p:cNvPr>
            <p:cNvCxnSpPr>
              <a:cxnSpLocks/>
              <a:stCxn id="62" idx="6"/>
              <a:endCxn id="70" idx="2"/>
            </p:cNvCxnSpPr>
            <p:nvPr/>
          </p:nvCxnSpPr>
          <p:spPr>
            <a:xfrm>
              <a:off x="7055781" y="1886988"/>
              <a:ext cx="1153622" cy="14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8105D3C1-E4A9-DE7C-8AB3-7EA0ECC7A1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25731" y="1850412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414D40A2-8600-53FE-1653-D88FEFD29E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72899" y="1850412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EBD5621-71AB-EE5F-0ACF-009B80D238C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35987" y="2061145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D199842-9717-5A48-4002-1CC5183094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80859" y="2061145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A7AD46C-B79F-A446-3549-5361CE9DBBFB}"/>
                </a:ext>
              </a:extLst>
            </p:cNvPr>
            <p:cNvCxnSpPr>
              <a:cxnSpLocks/>
              <a:stCxn id="63" idx="6"/>
              <a:endCxn id="71" idx="2"/>
            </p:cNvCxnSpPr>
            <p:nvPr/>
          </p:nvCxnSpPr>
          <p:spPr>
            <a:xfrm>
              <a:off x="7055780" y="2097721"/>
              <a:ext cx="1153622" cy="14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19813C98-61B4-E951-1786-0C5CDA74C7E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25731" y="2061145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0E790C7-0306-B0EA-15E1-C442B2B5AE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72899" y="2061145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D697D28-A1DB-F004-544B-BC3E4E66365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35987" y="2279106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38CA4BC-2564-95F5-3645-0970A1B106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80859" y="2279106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02FA0DC-ECAA-883A-9FAD-78D4C9A8F20B}"/>
                </a:ext>
              </a:extLst>
            </p:cNvPr>
            <p:cNvCxnSpPr>
              <a:cxnSpLocks/>
              <a:stCxn id="64" idx="6"/>
              <a:endCxn id="72" idx="2"/>
            </p:cNvCxnSpPr>
            <p:nvPr/>
          </p:nvCxnSpPr>
          <p:spPr>
            <a:xfrm>
              <a:off x="7055781" y="2315682"/>
              <a:ext cx="1153622" cy="14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DA2AABBB-DF31-C79C-C949-6507D11E586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25731" y="2279106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0661991-E2AF-EF58-7117-50D0D8B42B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72899" y="2279106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45D517E-0AB6-350E-052C-EB6C47A3B76F}"/>
                </a:ext>
              </a:extLst>
            </p:cNvPr>
            <p:cNvCxnSpPr>
              <a:cxnSpLocks/>
              <a:endCxn id="57" idx="0"/>
            </p:cNvCxnSpPr>
            <p:nvPr/>
          </p:nvCxnSpPr>
          <p:spPr>
            <a:xfrm>
              <a:off x="7271580" y="1915603"/>
              <a:ext cx="983" cy="5575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4BC66DE-AB57-3E1D-D53A-20E803677FC8}"/>
                </a:ext>
              </a:extLst>
            </p:cNvPr>
            <p:cNvCxnSpPr>
              <a:cxnSpLocks/>
              <a:stCxn id="39" idx="4"/>
              <a:endCxn id="58" idx="0"/>
            </p:cNvCxnSpPr>
            <p:nvPr/>
          </p:nvCxnSpPr>
          <p:spPr>
            <a:xfrm>
              <a:off x="7517435" y="1923564"/>
              <a:ext cx="0" cy="5496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43B2F13-4397-F654-7CCE-CC094C7FFFE8}"/>
                </a:ext>
              </a:extLst>
            </p:cNvPr>
            <p:cNvCxnSpPr>
              <a:cxnSpLocks/>
              <a:endCxn id="60" idx="0"/>
            </p:cNvCxnSpPr>
            <p:nvPr/>
          </p:nvCxnSpPr>
          <p:spPr>
            <a:xfrm>
              <a:off x="7760041" y="1915603"/>
              <a:ext cx="2266" cy="5575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00249577-CAAA-A8D6-52BE-6FBE357B6529}"/>
                </a:ext>
              </a:extLst>
            </p:cNvPr>
            <p:cNvCxnSpPr>
              <a:cxnSpLocks/>
              <a:endCxn id="61" idx="0"/>
            </p:cNvCxnSpPr>
            <p:nvPr/>
          </p:nvCxnSpPr>
          <p:spPr>
            <a:xfrm>
              <a:off x="8006226" y="1919511"/>
              <a:ext cx="3249" cy="5536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7E87370-AB83-AD76-CC69-5772E0745E7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35987" y="2473191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61053C1-DB7A-9009-31DE-6DCF8670DE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80859" y="2473191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228CBF5-E882-C6E0-BBE7-C82F06806C41}"/>
                </a:ext>
              </a:extLst>
            </p:cNvPr>
            <p:cNvCxnSpPr>
              <a:cxnSpLocks/>
              <a:stCxn id="65" idx="6"/>
              <a:endCxn id="73" idx="2"/>
            </p:cNvCxnSpPr>
            <p:nvPr/>
          </p:nvCxnSpPr>
          <p:spPr>
            <a:xfrm>
              <a:off x="7055781" y="2509767"/>
              <a:ext cx="1153622" cy="148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5221265A-459D-8F90-5381-022F14ABC20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25731" y="2473191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84FDE6E2-B0F5-8FDB-2F6B-1D4D58C9C6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72899" y="2473191"/>
              <a:ext cx="73152" cy="73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/>
            </a:p>
          </p:txBody>
        </p:sp>
      </p:grp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5613603-F84E-EF3C-35BD-14473183448F}"/>
              </a:ext>
            </a:extLst>
          </p:cNvPr>
          <p:cNvCxnSpPr>
            <a:cxnSpLocks/>
          </p:cNvCxnSpPr>
          <p:nvPr/>
        </p:nvCxnSpPr>
        <p:spPr>
          <a:xfrm>
            <a:off x="5867446" y="1894251"/>
            <a:ext cx="8080" cy="1377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5613738B-C136-5006-6407-EC856A6EFC05}"/>
              </a:ext>
            </a:extLst>
          </p:cNvPr>
          <p:cNvSpPr>
            <a:spLocks noChangeAspect="1"/>
          </p:cNvSpPr>
          <p:nvPr/>
        </p:nvSpPr>
        <p:spPr>
          <a:xfrm>
            <a:off x="5776481" y="1719954"/>
            <a:ext cx="181930" cy="18193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4CF3841A-C688-8EDA-D441-25D305AF7D48}"/>
              </a:ext>
            </a:extLst>
          </p:cNvPr>
          <p:cNvSpPr>
            <a:spLocks noChangeAspect="1"/>
          </p:cNvSpPr>
          <p:nvPr/>
        </p:nvSpPr>
        <p:spPr>
          <a:xfrm>
            <a:off x="5776481" y="2244049"/>
            <a:ext cx="181930" cy="18193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29A1C826-7AF5-0912-BAB1-5D66571BA9BB}"/>
              </a:ext>
            </a:extLst>
          </p:cNvPr>
          <p:cNvSpPr>
            <a:spLocks noChangeAspect="1"/>
          </p:cNvSpPr>
          <p:nvPr/>
        </p:nvSpPr>
        <p:spPr>
          <a:xfrm>
            <a:off x="5776481" y="2786121"/>
            <a:ext cx="181930" cy="18193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67492E1A-1837-DD91-466C-5ACDF5949949}"/>
              </a:ext>
            </a:extLst>
          </p:cNvPr>
          <p:cNvSpPr>
            <a:spLocks noChangeAspect="1"/>
          </p:cNvSpPr>
          <p:nvPr/>
        </p:nvSpPr>
        <p:spPr>
          <a:xfrm>
            <a:off x="5776481" y="3268812"/>
            <a:ext cx="181930" cy="18193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D11CE36-F04E-499C-61BE-A0EFE372FC63}"/>
              </a:ext>
            </a:extLst>
          </p:cNvPr>
          <p:cNvCxnSpPr>
            <a:cxnSpLocks/>
          </p:cNvCxnSpPr>
          <p:nvPr/>
        </p:nvCxnSpPr>
        <p:spPr>
          <a:xfrm>
            <a:off x="2815223" y="1898186"/>
            <a:ext cx="2445" cy="13867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:a16="http://schemas.microsoft.com/office/drawing/2014/main" id="{84D8F25D-B7F9-909B-42EB-87A4AE9C5D78}"/>
              </a:ext>
            </a:extLst>
          </p:cNvPr>
          <p:cNvSpPr>
            <a:spLocks noChangeAspect="1"/>
          </p:cNvSpPr>
          <p:nvPr/>
        </p:nvSpPr>
        <p:spPr>
          <a:xfrm>
            <a:off x="2725481" y="1716256"/>
            <a:ext cx="181930" cy="18193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BA929FA1-CDAE-D092-3995-47D866EA6559}"/>
              </a:ext>
            </a:extLst>
          </p:cNvPr>
          <p:cNvSpPr>
            <a:spLocks noChangeAspect="1"/>
          </p:cNvSpPr>
          <p:nvPr/>
        </p:nvSpPr>
        <p:spPr>
          <a:xfrm>
            <a:off x="2725481" y="2240351"/>
            <a:ext cx="181930" cy="18193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958446F6-9869-C1B7-2995-1C790342A3E5}"/>
              </a:ext>
            </a:extLst>
          </p:cNvPr>
          <p:cNvSpPr>
            <a:spLocks noChangeAspect="1"/>
          </p:cNvSpPr>
          <p:nvPr/>
        </p:nvSpPr>
        <p:spPr>
          <a:xfrm>
            <a:off x="2725481" y="2782423"/>
            <a:ext cx="181930" cy="18193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1A57EB7-73C5-7974-790D-40485AA0A797}"/>
              </a:ext>
            </a:extLst>
          </p:cNvPr>
          <p:cNvSpPr>
            <a:spLocks noChangeAspect="1"/>
          </p:cNvSpPr>
          <p:nvPr/>
        </p:nvSpPr>
        <p:spPr>
          <a:xfrm>
            <a:off x="2725481" y="3265114"/>
            <a:ext cx="181930" cy="18193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B89FAD-BEC4-19A9-17A9-68D92C680C3B}"/>
              </a:ext>
            </a:extLst>
          </p:cNvPr>
          <p:cNvSpPr txBox="1"/>
          <p:nvPr/>
        </p:nvSpPr>
        <p:spPr>
          <a:xfrm>
            <a:off x="2575313" y="4301954"/>
            <a:ext cx="38885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+mn-lt"/>
              </a:rPr>
              <a:t>Requires a technique that only deals with erasure</a:t>
            </a:r>
          </a:p>
        </p:txBody>
      </p:sp>
    </p:spTree>
    <p:extLst>
      <p:ext uri="{BB962C8B-B14F-4D97-AF65-F5344CB8AC3E}">
        <p14:creationId xmlns:p14="http://schemas.microsoft.com/office/powerpoint/2010/main" val="500708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859593-A4CB-72AA-3E56-681C2FFBE2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689" y="3032199"/>
            <a:ext cx="5608784" cy="982374"/>
          </a:xfrm>
        </p:spPr>
        <p:txBody>
          <a:bodyPr/>
          <a:lstStyle/>
          <a:p>
            <a:r>
              <a:rPr lang="en-US" sz="1400" dirty="0"/>
              <a:t>A general, hardware agnostic error model</a:t>
            </a:r>
          </a:p>
          <a:p>
            <a:r>
              <a:rPr lang="en-US" sz="1400" dirty="0"/>
              <a:t>Widely studied in quantum information community</a:t>
            </a:r>
          </a:p>
          <a:p>
            <a:r>
              <a:rPr lang="en-US" sz="1400" dirty="0"/>
              <a:t>Can be modified to accommodate biased noise sources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94972A2-758D-A2CD-9ECE-1A8AFEB29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error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A973CE6-BA54-EE9E-9069-3F7FAA29E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14" y="1611998"/>
            <a:ext cx="4081896" cy="77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898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1"/>
  <p:tag name="MMPROD_UIDATA" val="&lt;database version=&quot;11.0&quot;&gt;&lt;object type=&quot;1&quot; unique_id=&quot;10001&quot;&gt;&lt;object type=&quot;2&quot; unique_id=&quot;10002&quot;&gt;&lt;object type=&quot;3&quot; unique_id=&quot;184153&quot;&gt;&lt;property id=&quot;20148&quot; value=&quot;5&quot;/&gt;&lt;property id=&quot;20300&quot; value=&quot;Slide 6 - &amp;quot;Use this slide for transitions&amp;quot;&quot;/&gt;&lt;property id=&quot;20307&quot; value=&quot;257&quot;/&gt;&lt;/object&gt;&lt;object type=&quot;3&quot; unique_id=&quot;184154&quot;&gt;&lt;property id=&quot;20148&quot; value=&quot;5&quot;/&gt;&lt;property id=&quot;20300&quot; value=&quot;Slide 25 - &amp;quot;Color palette&amp;quot;&quot;/&gt;&lt;property id=&quot;20307&quot; value=&quot;258&quot;/&gt;&lt;/object&gt;&lt;object type=&quot;3&quot; unique_id=&quot;184155&quot;&gt;&lt;property id=&quot;20148&quot; value=&quot;5&quot;/&gt;&lt;property id=&quot;20300&quot; value=&quot;Slide 13 - &amp;quot;Two-column layout&amp;quot;&quot;/&gt;&lt;property id=&quot;20307&quot; value=&quot;259&quot;/&gt;&lt;/object&gt;&lt;object type=&quot;3&quot; unique_id=&quot;184156&quot;&gt;&lt;property id=&quot;20148&quot; value=&quot;5&quot;/&gt;&lt;property id=&quot;20300&quot; value=&quot;Slide 19 - &amp;quot;This is a sample headline&amp;quot;&quot;/&gt;&lt;property id=&quot;20307&quot; value=&quot;260&quot;/&gt;&lt;/object&gt;&lt;object type=&quot;3&quot; unique_id=&quot;184157&quot;&gt;&lt;property id=&quot;20148&quot; value=&quot;5&quot;/&gt;&lt;property id=&quot;20300&quot; value=&quot;Slide 20 - &amp;quot;Slide title&amp;quot;&quot;/&gt;&lt;property id=&quot;20307&quot; value=&quot;261&quot;/&gt;&lt;/object&gt;&lt;object type=&quot;3&quot; unique_id=&quot;184158&quot;&gt;&lt;property id=&quot;20148&quot; value=&quot;5&quot;/&gt;&lt;property id=&quot;20300&quot; value=&quot;Slide 10 - &amp;quot;This is a sample headline&amp;quot;&quot;/&gt;&lt;property id=&quot;20307&quot; value=&quot;262&quot;/&gt;&lt;/object&gt;&lt;object type=&quot;3&quot; unique_id=&quot;184159&quot;&gt;&lt;property id=&quot;20148&quot; value=&quot;5&quot;/&gt;&lt;property id=&quot;20300&quot; value=&quot;Slide 11 - &amp;quot;This is a sample headline&amp;quot;&quot;/&gt;&lt;property id=&quot;20307&quot; value=&quot;263&quot;/&gt;&lt;/object&gt;&lt;object type=&quot;3&quot; unique_id=&quot;184160&quot;&gt;&lt;property id=&quot;20148&quot; value=&quot;5&quot;/&gt;&lt;property id=&quot;20300&quot; value=&quot;Slide 12 - &amp;quot;This is a sample headline&amp;quot;&quot;/&gt;&lt;property id=&quot;20307&quot; value=&quot;264&quot;/&gt;&lt;/object&gt;&lt;object type=&quot;3&quot; unique_id=&quot;184161&quot;&gt;&lt;property id=&quot;20148&quot; value=&quot;5&quot;/&gt;&lt;property id=&quot;20300&quot; value=&quot;Slide 14 - &amp;quot;This is a sample headline&amp;quot;&quot;/&gt;&lt;property id=&quot;20307&quot; value=&quot;265&quot;/&gt;&lt;/object&gt;&lt;object type=&quot;3&quot; unique_id=&quot;184162&quot;&gt;&lt;property id=&quot;20148&quot; value=&quot;5&quot;/&gt;&lt;property id=&quot;20300&quot; value=&quot;Slide 15 - &amp;quot;This is a sample headline&amp;quot;&quot;/&gt;&lt;property id=&quot;20307&quot; value=&quot;266&quot;/&gt;&lt;/object&gt;&lt;object type=&quot;3&quot; unique_id=&quot;184163&quot;&gt;&lt;property id=&quot;20148&quot; value=&quot;5&quot;/&gt;&lt;property id=&quot;20300&quot; value=&quot;Slide 16 - &amp;quot;This is a sample headline&amp;quot;&quot;/&gt;&lt;property id=&quot;20307&quot; value=&quot;267&quot;/&gt;&lt;/object&gt;&lt;object type=&quot;3&quot; unique_id=&quot;184164&quot;&gt;&lt;property id=&quot;20148&quot; value=&quot;5&quot;/&gt;&lt;property id=&quot;20300&quot; value=&quot;Slide 21 - &amp;quot;Use this layout when pairing words with a picture.&amp;quot;&quot;/&gt;&lt;property id=&quot;20307&quot; value=&quot;268&quot;/&gt;&lt;/object&gt;&lt;object type=&quot;3&quot; unique_id=&quot;184165&quot;&gt;&lt;property id=&quot;20148&quot; value=&quot;5&quot;/&gt;&lt;property id=&quot;20300&quot; value=&quot;Slide 22 - &amp;quot;Use this layout when pairing words with a picture.&amp;quot;&quot;/&gt;&lt;property id=&quot;20307&quot; value=&quot;269&quot;/&gt;&lt;/object&gt;&lt;object type=&quot;3&quot; unique_id=&quot;184166&quot;&gt;&lt;property id=&quot;20148&quot; value=&quot;5&quot;/&gt;&lt;property id=&quot;20300&quot; value=&quot;Slide 23&quot;/&gt;&lt;property id=&quot;20307&quot; value=&quot;270&quot;/&gt;&lt;/object&gt;&lt;object type=&quot;3&quot; unique_id=&quot;198815&quot;&gt;&lt;property id=&quot;20148&quot; value=&quot;5&quot;/&gt;&lt;property id=&quot;20300&quot; value=&quot;Slide 24 - &amp;quot;Best practices&amp;quot;&quot;/&gt;&lt;property id=&quot;20307&quot; value=&quot;286&quot;/&gt;&lt;/object&gt;&lt;object type=&quot;3&quot; unique_id=&quot;198816&quot;&gt;&lt;property id=&quot;20148&quot; value=&quot;5&quot;/&gt;&lt;property id=&quot;20300&quot; value=&quot;Slide 26 - &amp;quot;Only use the themes provided&amp;quot;&quot;/&gt;&lt;property id=&quot;20307&quot; value=&quot;287&quot;/&gt;&lt;/object&gt;&lt;object type=&quot;3&quot; unique_id=&quot;198998&quot;&gt;&lt;property id=&quot;20148&quot; value=&quot;5&quot;/&gt;&lt;property id=&quot;20300&quot; value=&quot;Slide 27 - &amp;quot;Seven tips for better presentations&amp;quot;&quot;/&gt;&lt;property id=&quot;20307&quot; value=&quot;288&quot;/&gt;&lt;/object&gt;&lt;object type=&quot;3&quot; unique_id=&quot;199061&quot;&gt;&lt;property id=&quot;20148&quot; value=&quot;5&quot;/&gt;&lt;property id=&quot;20300&quot; value=&quot;Slide 1 - &amp;quot;Please read&amp;quot;&quot;/&gt;&lt;property id=&quot;20307&quot; value=&quot;303&quot;/&gt;&lt;/object&gt;&lt;object type=&quot;3&quot; unique_id=&quot;199062&quot;&gt;&lt;property id=&quot;20148&quot; value=&quot;5&quot;/&gt;&lt;property id=&quot;20300&quot; value=&quot;Slide 2 - &amp;quot;Everyone is responsible  for security&amp;quot;&quot;/&gt;&lt;property id=&quot;20307&quot; value=&quot;443&quot;/&gt;&lt;/object&gt;&lt;object type=&quot;3&quot; unique_id=&quot;199063&quot;&gt;&lt;property id=&quot;20148&quot; value=&quot;5&quot;/&gt;&lt;property id=&quot;20300&quot; value=&quot;Slide 3 - &amp;quot;Please read&amp;quot;&quot;/&gt;&lt;property id=&quot;20307&quot; value=&quot;444&quot;/&gt;&lt;/object&gt;&lt;object type=&quot;3&quot; unique_id=&quot;199064&quot;&gt;&lt;property id=&quot;20148&quot; value=&quot;5&quot;/&gt;&lt;property id=&quot;20300&quot; value=&quot;Slide 4 - &amp;quot;Color themes&amp;quot;&quot;/&gt;&lt;property id=&quot;20307&quot; value=&quot;445&quot;/&gt;&lt;/object&gt;&lt;object type=&quot;3&quot; unique_id=&quot;199065&quot;&gt;&lt;property id=&quot;20148&quot; value=&quot;5&quot;/&gt;&lt;property id=&quot;20300&quot; value=&quot;Slide 5 - &amp;quot;Presentation Title Goes Here&amp;quot;&quot;/&gt;&lt;property id=&quot;20307&quot; value=&quot;256&quot;/&gt;&lt;/object&gt;&lt;object type=&quot;3&quot; unique_id=&quot;199066&quot;&gt;&lt;property id=&quot;20148&quot; value=&quot;5&quot;/&gt;&lt;property id=&quot;20300&quot; value=&quot;Slide 7 - &amp;quot;Use this slide for transitions&amp;quot;&quot;/&gt;&lt;property id=&quot;20307&quot; value=&quot;302&quot;/&gt;&lt;/object&gt;&lt;object type=&quot;3&quot; unique_id=&quot;199067&quot;&gt;&lt;property id=&quot;20148&quot; value=&quot;5&quot;/&gt;&lt;property id=&quot;20300&quot; value=&quot;Slide 8 - &amp;quot;“Design is the silent  ambassador of your brand.”&amp;quot;&quot;/&gt;&lt;property id=&quot;20307&quot; value=&quot;293&quot;/&gt;&lt;/object&gt;&lt;object type=&quot;3&quot; unique_id=&quot;199068&quot;&gt;&lt;property id=&quot;20148&quot; value=&quot;5&quot;/&gt;&lt;property id=&quot;20300&quot; value=&quot;Slide 9 - &amp;quot;“Design is the silent  ambassador of your brand.”&amp;quot;&quot;/&gt;&lt;property id=&quot;20307&quot; value=&quot;301&quot;/&gt;&lt;/object&gt;&lt;object type=&quot;3&quot; unique_id=&quot;199069&quot;&gt;&lt;property id=&quot;20148&quot; value=&quot;5&quot;/&gt;&lt;property id=&quot;20300&quot; value=&quot;Slide 17 - &amp;quot;Bar charts&amp;quot;&quot;/&gt;&lt;property id=&quot;20307&quot; value=&quot;298&quot;/&gt;&lt;/object&gt;&lt;object type=&quot;3&quot; unique_id=&quot;199070&quot;&gt;&lt;property id=&quot;20148&quot; value=&quot;5&quot;/&gt;&lt;property id=&quot;20300&quot; value=&quot;Slide 18 - &amp;quot;Line charts&amp;quot;&quot;/&gt;&lt;property id=&quot;20307&quot; value=&quot;300&quot;/&gt;&lt;/object&gt;&lt;object type=&quot;3&quot; unique_id=&quot;199071&quot;&gt;&lt;property id=&quot;20148&quot; value=&quot;5&quot;/&gt;&lt;property id=&quot;20300&quot; value=&quot;Slide 28&quot;/&gt;&lt;property id=&quot;20307&quot; value=&quot;290&quot;/&gt;&lt;/object&gt;&lt;/object&gt;&lt;object type=&quot;8&quot; unique_id=&quot;10268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Blue theme 2015 16x9">
  <a:themeElements>
    <a:clrScheme name="Custom 112">
      <a:dk1>
        <a:srgbClr val="282828"/>
      </a:dk1>
      <a:lt1>
        <a:srgbClr val="0D274D"/>
      </a:lt1>
      <a:dk2>
        <a:srgbClr val="1E4471"/>
      </a:dk2>
      <a:lt2>
        <a:srgbClr val="FFFFFF"/>
      </a:lt2>
      <a:accent1>
        <a:srgbClr val="00BCEB"/>
      </a:accent1>
      <a:accent2>
        <a:srgbClr val="74BF4B"/>
      </a:accent2>
      <a:accent3>
        <a:srgbClr val="1E4471"/>
      </a:accent3>
      <a:accent4>
        <a:srgbClr val="9E9EA2"/>
      </a:accent4>
      <a:accent5>
        <a:srgbClr val="FBAB2C"/>
      </a:accent5>
      <a:accent6>
        <a:srgbClr val="E3241B"/>
      </a:accent6>
      <a:hlink>
        <a:srgbClr val="00BCEB"/>
      </a:hlink>
      <a:folHlink>
        <a:srgbClr val="1E4471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 Corporate Template Prototype_Aug_2017" id="{4E692306-BB5E-4389-8512-B70B45577D04}" vid="{BDAD62F5-9CDD-42BF-A677-E02F4F0731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EF9D7078ADC784BB5437877A7EC4A9F" ma:contentTypeVersion="14" ma:contentTypeDescription="Create a new document." ma:contentTypeScope="" ma:versionID="fb39bd1017407a3d18f4af02b031251c">
  <xsd:schema xmlns:xsd="http://www.w3.org/2001/XMLSchema" xmlns:xs="http://www.w3.org/2001/XMLSchema" xmlns:p="http://schemas.microsoft.com/office/2006/metadata/properties" xmlns:ns2="b8c1402d-e0a5-40f2-a953-9492f62ff45a" xmlns:ns3="7a194e34-3c4c-4a3f-95bb-99a3432da829" targetNamespace="http://schemas.microsoft.com/office/2006/metadata/properties" ma:root="true" ma:fieldsID="d2147e019c3a99631bb776e66b582634" ns2:_="" ns3:_="">
    <xsd:import namespace="b8c1402d-e0a5-40f2-a953-9492f62ff45a"/>
    <xsd:import namespace="7a194e34-3c4c-4a3f-95bb-99a3432da82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2:Order0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c1402d-e0a5-40f2-a953-9492f62ff45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Order0" ma:index="21" nillable="true" ma:displayName="Order" ma:format="Dropdown" ma:internalName="Order0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194e34-3c4c-4a3f-95bb-99a3432da829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rder0 xmlns="b8c1402d-e0a5-40f2-a953-9492f62ff45a" xsi:nil="true"/>
  </documentManagement>
</p:properties>
</file>

<file path=customXml/itemProps1.xml><?xml version="1.0" encoding="utf-8"?>
<ds:datastoreItem xmlns:ds="http://schemas.openxmlformats.org/officeDocument/2006/customXml" ds:itemID="{EC2A4F66-CF6B-422F-ABD5-166FAEA3F7C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c1402d-e0a5-40f2-a953-9492f62ff45a"/>
    <ds:schemaRef ds:uri="7a194e34-3c4c-4a3f-95bb-99a3432da8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AE886D-7B04-4F9F-A673-3B84061C6A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0FDD6CE-1E4C-444D-BEEC-FB8E1B8DDDBD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www.w3.org/XML/1998/namespace"/>
    <ds:schemaRef ds:uri="b8c1402d-e0a5-40f2-a953-9492f62ff45a"/>
    <ds:schemaRef ds:uri="7a194e34-3c4c-4a3f-95bb-99a3432da829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5975</TotalTime>
  <Words>349</Words>
  <Application>Microsoft Macintosh PowerPoint</Application>
  <PresentationFormat>On-screen Show (16:9)</PresentationFormat>
  <Paragraphs>70</Paragraphs>
  <Slides>14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CiscoSansTT</vt:lpstr>
      <vt:lpstr>CiscoSansTT ExtraLight</vt:lpstr>
      <vt:lpstr>Arial</vt:lpstr>
      <vt:lpstr>Calibri</vt:lpstr>
      <vt:lpstr>Blue theme 2015 16x9</vt:lpstr>
      <vt:lpstr>Photonic MBQC in the NISQ Era </vt:lpstr>
      <vt:lpstr>To characterize quantum computers:</vt:lpstr>
      <vt:lpstr>Imagine a QC with photons</vt:lpstr>
      <vt:lpstr>To overcome:</vt:lpstr>
      <vt:lpstr>Equivalence of computation models</vt:lpstr>
      <vt:lpstr>3D cluster state as a foliated toric code</vt:lpstr>
      <vt:lpstr>PowerPoint Presentation</vt:lpstr>
      <vt:lpstr>What can we achieve within the next 3-5 years?</vt:lpstr>
      <vt:lpstr>Measurement error</vt:lpstr>
      <vt:lpstr>Case study: Hadamard Gate</vt:lpstr>
      <vt:lpstr>Case study: U3 rotation</vt:lpstr>
      <vt:lpstr>Case study: CNOT Gate</vt:lpstr>
      <vt:lpstr>Application: estimating quantum volume </vt:lpstr>
      <vt:lpstr>What’s next:</vt:lpstr>
    </vt:vector>
  </TitlesOfParts>
  <Company>NDS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Pius (spius)</dc:creator>
  <cp:lastModifiedBy>Yuxuan Zhang (yuxuzhan)</cp:lastModifiedBy>
  <cp:revision>936</cp:revision>
  <cp:lastPrinted>2016-04-29T20:31:14Z</cp:lastPrinted>
  <dcterms:created xsi:type="dcterms:W3CDTF">2014-07-09T19:55:36Z</dcterms:created>
  <dcterms:modified xsi:type="dcterms:W3CDTF">2022-06-29T14:46:33Z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0x0101000EF9D7078ADC784BB5437877A7EC4A9F</vt:lpwstr>
  </property>
</Properties>
</file>